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402" r:id="rId3"/>
    <p:sldId id="405" r:id="rId4"/>
    <p:sldId id="420" r:id="rId5"/>
    <p:sldId id="388" r:id="rId6"/>
    <p:sldId id="407" r:id="rId7"/>
    <p:sldId id="417" r:id="rId8"/>
    <p:sldId id="418" r:id="rId9"/>
    <p:sldId id="27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402"/>
            <p14:sldId id="405"/>
            <p14:sldId id="420"/>
            <p14:sldId id="388"/>
            <p14:sldId id="407"/>
            <p14:sldId id="417"/>
            <p14:sldId id="41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7621" autoAdjust="0"/>
  </p:normalViewPr>
  <p:slideViewPr>
    <p:cSldViewPr snapToGrid="0">
      <p:cViewPr varScale="1">
        <p:scale>
          <a:sx n="97" d="100"/>
          <a:sy n="97" d="100"/>
        </p:scale>
        <p:origin x="13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</a:t>
            </a:r>
            <a:r>
              <a:rPr lang="zh-CN" altLang="en-US" dirty="0"/>
              <a:t>初始化是节点的特征，关系</a:t>
            </a:r>
            <a:r>
              <a:rPr lang="en-US" altLang="zh-CN" dirty="0"/>
              <a:t>r</a:t>
            </a:r>
            <a:r>
              <a:rPr lang="zh-CN" altLang="en-US" dirty="0"/>
              <a:t>是可训练的</a:t>
            </a:r>
            <a:r>
              <a:rPr lang="en-US" altLang="zh-CN" dirty="0"/>
              <a:t>embedding</a:t>
            </a:r>
            <a:r>
              <a:rPr lang="zh-CN" altLang="en-US" dirty="0"/>
              <a:t>，</a:t>
            </a:r>
            <a:r>
              <a:rPr lang="en-US" altLang="zh-CN" dirty="0" err="1"/>
              <a:t>va</a:t>
            </a:r>
            <a:r>
              <a:rPr lang="zh-CN" altLang="en-US" dirty="0"/>
              <a:t>是可训练参数</a:t>
            </a:r>
            <a:endParaRPr lang="en-US" altLang="zh-CN" dirty="0"/>
          </a:p>
          <a:p>
            <a:r>
              <a:rPr lang="zh-CN" altLang="en-US" dirty="0"/>
              <a:t>注意力分数矩阵</a:t>
            </a:r>
            <a:r>
              <a:rPr lang="en-US" altLang="zh-CN" dirty="0"/>
              <a:t>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i</a:t>
            </a:r>
            <a:r>
              <a:rPr lang="zh-CN" altLang="en-US" dirty="0"/>
              <a:t>表示获取</a:t>
            </a:r>
            <a:r>
              <a:rPr lang="en-US" altLang="zh-CN" dirty="0" err="1"/>
              <a:t>i</a:t>
            </a:r>
            <a:r>
              <a:rPr lang="zh-CN" altLang="en-US" dirty="0"/>
              <a:t>跳路径的邻居，后面有消融实验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3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zh-CN" altLang="en-US" dirty="0"/>
              <a:t>、残差连接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91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1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98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Alpha</a:t>
            </a:r>
            <a:r>
              <a:rPr lang="zh-CN" altLang="en-US"/>
              <a:t>的对于拉普拉斯矩阵的算子的影响，即特征值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14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6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380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https://github.com/xjtuwgt/GNN-MAGNA</a:t>
            </a:r>
            <a:endParaRPr lang="zh-CN" altLang="en-US" sz="4000" dirty="0">
              <a:solidFill>
                <a:schemeClr val="tx1"/>
              </a:solidFill>
            </a:endParaRPr>
          </a:p>
          <a:p>
            <a:endParaRPr lang="zh-CN" altLang="en-US" sz="2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0171" y="1478143"/>
            <a:ext cx="115916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Multi-hop Attention Graph Neural Networks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IJCAI_2021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167047" y="2663766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Guangtao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Wang1 , Rex Ying2 , Jing Huang1 and Jure Leskovec2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1JD AI Research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2Computer Science, Stanford University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guangtao.wang@jd.com, rexying@stanford.edu, jing.huang@jd.com, jure@cs.stanford.edu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A93BA09-CA9F-4325-A8F8-A7A79823261D}"/>
              </a:ext>
            </a:extLst>
          </p:cNvPr>
          <p:cNvSpPr txBox="1"/>
          <p:nvPr/>
        </p:nvSpPr>
        <p:spPr>
          <a:xfrm>
            <a:off x="3152140" y="4826820"/>
            <a:ext cx="6162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https://github.com/xjtuwgt/GNN-MAGNA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ED2286-56C7-4367-8CB3-B91D6E5F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077"/>
            <a:ext cx="5268998" cy="56974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6FC21A-9C4A-4DCB-95F2-B64BFBFF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998" y="1637580"/>
            <a:ext cx="2549940" cy="2501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99CC62-FFF3-421D-AF4C-FFB5AC8B7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28277"/>
            <a:ext cx="3462216" cy="2495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F52936-D23C-44B9-8185-1D3E3DD14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998" y="2663177"/>
            <a:ext cx="4937369" cy="4205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B63316-FE78-49FA-AD5A-D33DC31B5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798" y="3060883"/>
            <a:ext cx="4916733" cy="5279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9D54815-F416-4A99-8911-9B7FB3729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8998" y="3904685"/>
            <a:ext cx="4179802" cy="6583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2EF218E-6CA7-4864-AE7D-3E81DC06E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8998" y="5071582"/>
            <a:ext cx="2085279" cy="294504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F43E5368-29C0-4343-B7E0-2E7BBCD41371}"/>
              </a:ext>
            </a:extLst>
          </p:cNvPr>
          <p:cNvSpPr txBox="1"/>
          <p:nvPr/>
        </p:nvSpPr>
        <p:spPr>
          <a:xfrm>
            <a:off x="4664283" y="1285115"/>
            <a:ext cx="3291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Edge Attention Computation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40633D-E8E3-4166-91CA-BBD41149CF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6367" y="638687"/>
            <a:ext cx="1905000" cy="22479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800120E-226B-4D4A-AD31-B4FB9B85444E}"/>
              </a:ext>
            </a:extLst>
          </p:cNvPr>
          <p:cNvSpPr txBox="1"/>
          <p:nvPr/>
        </p:nvSpPr>
        <p:spPr>
          <a:xfrm>
            <a:off x="10495936" y="2873452"/>
            <a:ext cx="1696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Transformer-encoder</a:t>
            </a:r>
          </a:p>
        </p:txBody>
      </p:sp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58D029-EA6B-4BFC-AB14-AD68C207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538"/>
            <a:ext cx="5777162" cy="549421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D6375EE-BD6A-47F7-8CD8-374A958C163B}"/>
              </a:ext>
            </a:extLst>
          </p:cNvPr>
          <p:cNvSpPr txBox="1"/>
          <p:nvPr/>
        </p:nvSpPr>
        <p:spPr>
          <a:xfrm>
            <a:off x="4967532" y="1259861"/>
            <a:ext cx="444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Attention Diffusion for Multi-hop Neighbors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419144-779A-494D-BE86-97B812043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493" y="1637467"/>
            <a:ext cx="3823431" cy="5462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5A6AC4E-EFF7-4665-ABC0-A471F252C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846" y="2425193"/>
            <a:ext cx="2715358" cy="2578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0E3753-292E-4E1E-8C4A-1F21AC498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909" y="2906437"/>
            <a:ext cx="3655280" cy="3378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84365CE-C4E5-4336-8BFE-65476C564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270" y="3272246"/>
            <a:ext cx="4357811" cy="5516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988B5-82A3-4117-B18A-BC19A3358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4503" y="3858956"/>
            <a:ext cx="3809146" cy="7196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94A8935-0334-464F-B997-AF55534F5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3650" y="749849"/>
            <a:ext cx="2237066" cy="21736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68A326-E69C-4F31-BBE3-FD5B89B741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191946"/>
            <a:ext cx="4043363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0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ED2286-56C7-4367-8CB3-B91D6E5F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077"/>
            <a:ext cx="5268998" cy="569741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3B658A7-7DC1-4C73-A22D-CAA8437C4D58}"/>
              </a:ext>
            </a:extLst>
          </p:cNvPr>
          <p:cNvSpPr txBox="1"/>
          <p:nvPr/>
        </p:nvSpPr>
        <p:spPr>
          <a:xfrm>
            <a:off x="4831860" y="1279691"/>
            <a:ext cx="619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Multi-head Graph Attention Diffusion Layer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E899A7-41A8-4B33-BCA6-79EB2F50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666" y="1649023"/>
            <a:ext cx="4230565" cy="82002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CED2085-E68C-4F1D-99B0-02A2A403F1CF}"/>
              </a:ext>
            </a:extLst>
          </p:cNvPr>
          <p:cNvSpPr txBox="1"/>
          <p:nvPr/>
        </p:nvSpPr>
        <p:spPr>
          <a:xfrm>
            <a:off x="4831860" y="2641600"/>
            <a:ext cx="3249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Deep Aggregation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8A5830-3B24-45C4-AC8C-0AD03973F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666" y="3183488"/>
            <a:ext cx="43338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7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DB8442-3DC1-4CA1-9FF9-3478B7D8B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31" y="1467737"/>
            <a:ext cx="7576161" cy="51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BCF9F3-78C9-4E88-B941-E9A6BEB2B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46" y="1341848"/>
            <a:ext cx="10081846" cy="55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DCECA4-ADFF-44E3-842E-4B90C682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6098"/>
            <a:ext cx="12192000" cy="31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8B92A1-4660-47CB-9B7D-1E41AAAD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217" y="1622709"/>
            <a:ext cx="5820630" cy="45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2975" y="2742096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32799</TotalTime>
  <Words>184</Words>
  <Application>Microsoft Office PowerPoint</Application>
  <PresentationFormat>宽屏</PresentationFormat>
  <Paragraphs>40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NimbusRomNo9L-Medi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2251</cp:revision>
  <dcterms:created xsi:type="dcterms:W3CDTF">2017-04-22T07:59:00Z</dcterms:created>
  <dcterms:modified xsi:type="dcterms:W3CDTF">2021-09-19T02:53:17Z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